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5" r:id="rId4"/>
    <p:sldId id="292" r:id="rId5"/>
    <p:sldId id="257" r:id="rId6"/>
    <p:sldId id="259" r:id="rId7"/>
    <p:sldId id="258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93" r:id="rId34"/>
    <p:sldId id="291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EDEDED"/>
    <a:srgbClr val="EFEFEF"/>
    <a:srgbClr val="F1F1F1"/>
    <a:srgbClr val="F3F3F3"/>
    <a:srgbClr val="F5F5F5"/>
    <a:srgbClr val="F7F7F7"/>
    <a:srgbClr val="F9F9F9"/>
    <a:srgbClr val="FBFBFB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43" d="100"/>
          <a:sy n="43" d="100"/>
        </p:scale>
        <p:origin x="-32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08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19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3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90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50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09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76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04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93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902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22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533C6-70EF-4E31-B91E-D3F501B6B4A4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B425C-BF72-4731-B098-2866BA645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16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37B70C6-755A-4B69-8B54-AEE1C47C4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" b="3778"/>
          <a:stretch/>
        </p:blipFill>
        <p:spPr bwMode="auto">
          <a:xfrm>
            <a:off x="3900195" y="2332654"/>
            <a:ext cx="7756849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28734" y="99527"/>
            <a:ext cx="11296262" cy="223312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Autofit/>
          </a:bodyPr>
          <a:lstStyle/>
          <a:p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Основы цифрового представления </a:t>
            </a:r>
            <a:b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изображений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ru-RU" sz="3200" i="1" dirty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Никитин Андрей Александрович</a:t>
            </a:r>
            <a:endParaRPr lang="ru-RU" sz="5400" i="1" dirty="0">
              <a:ln w="9525">
                <a:noFill/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4018A1-8D10-43E3-8BB8-ACEB51A5B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3" r="6794"/>
          <a:stretch/>
        </p:blipFill>
        <p:spPr bwMode="auto">
          <a:xfrm>
            <a:off x="528734" y="3166188"/>
            <a:ext cx="3775788" cy="331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18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модель формирования изображения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9816B50-26D2-4E80-9766-24EC4313D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2" t="1201" r="31861" b="-1201"/>
          <a:stretch/>
        </p:blipFill>
        <p:spPr>
          <a:xfrm>
            <a:off x="3210418" y="2331456"/>
            <a:ext cx="6441831" cy="244005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455436A-616E-4A14-8B0A-66D9DF9AF49F}"/>
              </a:ext>
            </a:extLst>
          </p:cNvPr>
          <p:cNvSpPr/>
          <p:nvPr/>
        </p:nvSpPr>
        <p:spPr>
          <a:xfrm>
            <a:off x="838200" y="3327133"/>
            <a:ext cx="2645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Световой поток:</a:t>
            </a:r>
            <a:endParaRPr lang="ru-RU" sz="28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F321634-EDE9-41AC-AD4D-33A93B59699B}"/>
              </a:ext>
            </a:extLst>
          </p:cNvPr>
          <p:cNvSpPr/>
          <p:nvPr/>
        </p:nvSpPr>
        <p:spPr>
          <a:xfrm>
            <a:off x="838200" y="2331456"/>
            <a:ext cx="5593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Двумерная функция изображения: </a:t>
            </a:r>
            <a:endParaRPr lang="ru-RU" sz="28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1DB643B-5255-424A-BE36-3D3D184BF0B8}"/>
              </a:ext>
            </a:extLst>
          </p:cNvPr>
          <p:cNvSpPr/>
          <p:nvPr/>
        </p:nvSpPr>
        <p:spPr>
          <a:xfrm>
            <a:off x="838200" y="4139934"/>
            <a:ext cx="6081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Относительная доля светового потока: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2676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 и квантование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D08037-9BF6-407A-BE97-92EAE6230F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9784"/>
            <a:ext cx="3759786" cy="25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30B54F-E9F0-49FB-9C79-1397E410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171" y="1690688"/>
            <a:ext cx="5679497" cy="46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1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669C79-91F0-4C83-946B-FE7EDAA8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данных</a:t>
            </a:r>
            <a:r>
              <a:rPr lang="en-US" dirty="0"/>
              <a:t> </a:t>
            </a:r>
            <a:r>
              <a:rPr lang="ru-RU" dirty="0"/>
              <a:t>изображения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3FA71246-CFFF-4A06-929E-3EA8FE857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2095500"/>
            <a:ext cx="2667000" cy="2667000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A82C394-A364-42E2-96D0-9D6316BA4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200" y="1956017"/>
            <a:ext cx="5537200" cy="29459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67304E-8CCA-49D5-A884-734713047155}"/>
              </a:ext>
            </a:extLst>
          </p:cNvPr>
          <p:cNvSpPr txBox="1"/>
          <p:nvPr/>
        </p:nvSpPr>
        <p:spPr>
          <a:xfrm>
            <a:off x="1231900" y="5245100"/>
            <a:ext cx="451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Данные изображения в трёхмерной форме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3165B17-CEA1-4CCE-8EDA-4DF2B009DB6C}"/>
              </a:ext>
            </a:extLst>
          </p:cNvPr>
          <p:cNvSpPr/>
          <p:nvPr/>
        </p:nvSpPr>
        <p:spPr>
          <a:xfrm>
            <a:off x="6939086" y="5245100"/>
            <a:ext cx="4365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Данные изображения в двумерной форме</a:t>
            </a:r>
          </a:p>
        </p:txBody>
      </p:sp>
    </p:spTree>
    <p:extLst>
      <p:ext uri="{BB962C8B-B14F-4D97-AF65-F5344CB8AC3E}">
        <p14:creationId xmlns:p14="http://schemas.microsoft.com/office/powerpoint/2010/main" val="257125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36E09-A348-49F7-B0D8-22333DD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Динамический диапазон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1D8DF-86F0-46D5-B042-195BE462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Дискретные уровни яркости расположены с постоянным шагом (т. е. используется равномерное квантование) и принимают целые значения в интервале [0, L – 1]. </a:t>
            </a:r>
          </a:p>
          <a:p>
            <a:r>
              <a:rPr lang="ru-RU" dirty="0"/>
              <a:t>Интервал значений яркости неформально называют динамическим диапазоном изображения. </a:t>
            </a:r>
          </a:p>
          <a:p>
            <a:r>
              <a:rPr lang="ru-RU" dirty="0"/>
              <a:t>Как правило, верхний предел определяется насыщением, а мелкость квантования сигнала по яркости— шумом.</a:t>
            </a:r>
          </a:p>
          <a:p>
            <a:r>
              <a:rPr lang="ru-RU" dirty="0"/>
              <a:t>Общее количество бит </a:t>
            </a:r>
            <a:r>
              <a:rPr lang="ru-RU" i="1" dirty="0"/>
              <a:t>b</a:t>
            </a:r>
            <a:r>
              <a:rPr lang="ru-RU" dirty="0"/>
              <a:t>, необходимое для хранения цифрового изображения, определяется по формуле</a:t>
            </a:r>
          </a:p>
          <a:p>
            <a:pPr marL="0" indent="0" algn="ctr">
              <a:buNone/>
            </a:pPr>
            <a:r>
              <a:rPr lang="en-US" b="1" i="1" dirty="0"/>
              <a:t>b </a:t>
            </a:r>
            <a:r>
              <a:rPr lang="en-US" b="1" dirty="0"/>
              <a:t>=</a:t>
            </a:r>
            <a:r>
              <a:rPr lang="en-US" b="1" i="1" dirty="0" err="1"/>
              <a:t>M·N·k</a:t>
            </a:r>
            <a:r>
              <a:rPr lang="en-US" i="1" dirty="0"/>
              <a:t> 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90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509C8-AD22-40DD-99F9-A6443EBA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Пространственное и яркостное разрешения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A79A088-9307-43ED-A000-DF27C75E3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1" t="5910" r="7917" b="7114"/>
          <a:stretch/>
        </p:blipFill>
        <p:spPr>
          <a:xfrm>
            <a:off x="1576509" y="1329767"/>
            <a:ext cx="9038981" cy="497895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7B3038-422F-497E-AD9F-4C19EB4D4A91}"/>
              </a:ext>
            </a:extLst>
          </p:cNvPr>
          <p:cNvSpPr txBox="1"/>
          <p:nvPr/>
        </p:nvSpPr>
        <p:spPr>
          <a:xfrm>
            <a:off x="1576509" y="3585924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Пространственное разрешение 470 </a:t>
            </a:r>
            <a:r>
              <a:rPr lang="en-US" dirty="0"/>
              <a:t>dpi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0891D-2EB9-4307-AA76-DC9CFF0DD9ED}"/>
              </a:ext>
            </a:extLst>
          </p:cNvPr>
          <p:cNvSpPr txBox="1"/>
          <p:nvPr/>
        </p:nvSpPr>
        <p:spPr>
          <a:xfrm>
            <a:off x="6580411" y="3585924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Пространственное разрешение 117 </a:t>
            </a:r>
            <a:r>
              <a:rPr lang="en-US" dirty="0"/>
              <a:t>dpi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76A76-63EB-4287-B0E7-F4602B99BE5B}"/>
              </a:ext>
            </a:extLst>
          </p:cNvPr>
          <p:cNvSpPr txBox="1"/>
          <p:nvPr/>
        </p:nvSpPr>
        <p:spPr>
          <a:xfrm>
            <a:off x="1576509" y="6144200"/>
            <a:ext cx="391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Пространственное разрешение 59 </a:t>
            </a:r>
            <a:r>
              <a:rPr lang="en-US" dirty="0"/>
              <a:t>dpi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4D323-5982-4529-AA58-1F5B1029C962}"/>
              </a:ext>
            </a:extLst>
          </p:cNvPr>
          <p:cNvSpPr txBox="1"/>
          <p:nvPr/>
        </p:nvSpPr>
        <p:spPr>
          <a:xfrm>
            <a:off x="6580410" y="6123543"/>
            <a:ext cx="391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Пространственное разрешение 29 </a:t>
            </a:r>
            <a:r>
              <a:rPr lang="en-US" dirty="0"/>
              <a:t>dpi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07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DB045-8796-4C04-B865-C85990BA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Пространственное и яркостное разрешения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CE928F-5297-4E18-B954-9E858E00B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30" y="1282700"/>
            <a:ext cx="10515599" cy="54344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BAEF1-F68E-46DD-8D57-195CDE5B2FD7}"/>
              </a:ext>
            </a:extLst>
          </p:cNvPr>
          <p:cNvSpPr txBox="1"/>
          <p:nvPr/>
        </p:nvSpPr>
        <p:spPr>
          <a:xfrm>
            <a:off x="2152650" y="3702050"/>
            <a:ext cx="233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256 градаций яркости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FA008-9B20-49E9-9DFB-A94AF67328EA}"/>
              </a:ext>
            </a:extLst>
          </p:cNvPr>
          <p:cNvSpPr txBox="1"/>
          <p:nvPr/>
        </p:nvSpPr>
        <p:spPr>
          <a:xfrm>
            <a:off x="5099050" y="369570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64 градаций яркости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A5BD8-BAC3-4C79-B156-6098D3F73618}"/>
              </a:ext>
            </a:extLst>
          </p:cNvPr>
          <p:cNvSpPr txBox="1"/>
          <p:nvPr/>
        </p:nvSpPr>
        <p:spPr>
          <a:xfrm>
            <a:off x="8018141" y="369570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32 градаций яркости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A5444-D792-4919-B1F3-7509A6044FDD}"/>
              </a:ext>
            </a:extLst>
          </p:cNvPr>
          <p:cNvSpPr txBox="1"/>
          <p:nvPr/>
        </p:nvSpPr>
        <p:spPr>
          <a:xfrm>
            <a:off x="2152650" y="6216650"/>
            <a:ext cx="22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16 градаций яркости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F5265-59A8-4B6F-8D98-C7BEFF5E5A5F}"/>
              </a:ext>
            </a:extLst>
          </p:cNvPr>
          <p:cNvSpPr txBox="1"/>
          <p:nvPr/>
        </p:nvSpPr>
        <p:spPr>
          <a:xfrm>
            <a:off x="5054600" y="6216650"/>
            <a:ext cx="21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 градаций яркости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676E2D-3FE0-49F7-9E40-D4A1AE305D56}"/>
              </a:ext>
            </a:extLst>
          </p:cNvPr>
          <p:cNvSpPr txBox="1"/>
          <p:nvPr/>
        </p:nvSpPr>
        <p:spPr>
          <a:xfrm>
            <a:off x="8018141" y="6216650"/>
            <a:ext cx="21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 градации яркости</a:t>
            </a:r>
          </a:p>
        </p:txBody>
      </p:sp>
    </p:spTree>
    <p:extLst>
      <p:ext uri="{BB962C8B-B14F-4D97-AF65-F5344CB8AC3E}">
        <p14:creationId xmlns:p14="http://schemas.microsoft.com/office/powerpoint/2010/main" val="408541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64021-2F4B-4675-A9BC-7A6C973B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Интерполяция цифрового изображения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5E7E2FC-EACE-402F-8F17-4D719FF61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i="1" dirty="0"/>
                  <a:t>Интерполяцией по ближайшему соседу</a:t>
                </a:r>
              </a:p>
              <a:p>
                <a:r>
                  <a:rPr lang="ru-RU" i="1" dirty="0"/>
                  <a:t>Билинейная интерполяция</a:t>
                </a:r>
              </a:p>
              <a:p>
                <a:pPr marL="0" indent="0">
                  <a:buNone/>
                </a:pPr>
                <a:r>
                  <a:rPr lang="en-US" i="1" dirty="0"/>
                  <a:t>	v(</a:t>
                </a:r>
                <a:r>
                  <a:rPr lang="en-US" i="1" dirty="0" err="1"/>
                  <a:t>x,y</a:t>
                </a:r>
                <a:r>
                  <a:rPr lang="en-US" i="1" dirty="0"/>
                  <a:t>) =ax +</a:t>
                </a:r>
                <a:r>
                  <a:rPr lang="en-US" i="1" dirty="0" err="1"/>
                  <a:t>by+cxy+d</a:t>
                </a:r>
                <a:endParaRPr lang="ru-RU" i="1" dirty="0"/>
              </a:p>
              <a:p>
                <a:r>
                  <a:rPr lang="ru-RU" i="1" dirty="0"/>
                  <a:t>Бикубическая </a:t>
                </a:r>
                <a:r>
                  <a:rPr lang="ru-RU" dirty="0"/>
                  <a:t>интерполяция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v</m:t>
                    </m:r>
                    <m:r>
                      <m:rPr>
                        <m:nor/>
                      </m:rPr>
                      <a:rPr lang="en-US" i="1" dirty="0"/>
                      <m:t>(</m:t>
                    </m:r>
                    <m:r>
                      <m:rPr>
                        <m:nor/>
                      </m:rPr>
                      <a:rPr lang="en-US" i="1" dirty="0"/>
                      <m:t>x</m:t>
                    </m:r>
                    <m:r>
                      <m:rPr>
                        <m:nor/>
                      </m:rPr>
                      <a:rPr lang="en-US" i="1" dirty="0"/>
                      <m:t>,</m:t>
                    </m:r>
                    <m:r>
                      <m:rPr>
                        <m:nor/>
                      </m:rPr>
                      <a:rPr lang="en-US" i="1" dirty="0"/>
                      <m:t>y</m:t>
                    </m:r>
                    <m:r>
                      <m:rPr>
                        <m:nor/>
                      </m:rPr>
                      <a:rPr lang="en-US" i="1" dirty="0"/>
                      <m:t>)</m:t>
                    </m:r>
                  </m:oMath>
                </a14:m>
                <a:r>
                  <a:rPr lang="en-US" i="1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ru-RU" i="1" dirty="0"/>
              </a:p>
              <a:p>
                <a:endParaRPr lang="ru-RU" i="1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5E7E2FC-EACE-402F-8F17-4D719FF61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480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2F752-BBAE-4292-A61C-256471CE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математический аппарат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47F0A00-DC69-4CEC-88F5-D8953E7D1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035" y="1626457"/>
            <a:ext cx="9399929" cy="360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76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3AB16-6B6C-4A46-AE53-C6289F27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Линейные и нелинейные преобразования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9292DC0-A127-4F99-8ED0-205A8918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020888"/>
            <a:ext cx="9214120" cy="71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D3EF5C-FE97-4808-9ADE-79B11D713587}"/>
              </a:ext>
            </a:extLst>
          </p:cNvPr>
          <p:cNvSpPr txBox="1"/>
          <p:nvPr/>
        </p:nvSpPr>
        <p:spPr>
          <a:xfrm>
            <a:off x="838200" y="1651556"/>
            <a:ext cx="36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Определение линейности: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90818-69D8-4054-A249-10268CC59632}"/>
              </a:ext>
            </a:extLst>
          </p:cNvPr>
          <p:cNvSpPr txBox="1"/>
          <p:nvPr/>
        </p:nvSpPr>
        <p:spPr>
          <a:xfrm>
            <a:off x="838200" y="2736850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Примеры</a:t>
            </a:r>
            <a:r>
              <a:rPr lang="ru-RU" sz="2000" dirty="0"/>
              <a:t>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F26C00-C85C-43B7-882D-5259A121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34" y="3429000"/>
            <a:ext cx="6439194" cy="9773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1B724A-1A85-47C9-B80A-9ED635CF0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33" y="5098526"/>
            <a:ext cx="4871489" cy="8387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4E89A5-1CF6-4B22-A28D-79F73BFAD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522" y="5041899"/>
            <a:ext cx="5582764" cy="895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3C9939-6255-425F-B829-40736BAD9EBF}"/>
              </a:ext>
            </a:extLst>
          </p:cNvPr>
          <p:cNvSpPr txBox="1"/>
          <p:nvPr/>
        </p:nvSpPr>
        <p:spPr>
          <a:xfrm>
            <a:off x="838200" y="4636861"/>
            <a:ext cx="533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Пример нелинейного преобразования:</a:t>
            </a:r>
          </a:p>
        </p:txBody>
      </p:sp>
    </p:spTree>
    <p:extLst>
      <p:ext uri="{BB962C8B-B14F-4D97-AF65-F5344CB8AC3E}">
        <p14:creationId xmlns:p14="http://schemas.microsoft.com/office/powerpoint/2010/main" val="201007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0DDD0-46D8-457D-B336-ABD73577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Арифметические операции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50019CE-1339-4D35-AA2B-E58D9A847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000250" cy="1057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558F7F-E61F-4704-8894-18BAFE43A4C3}"/>
              </a:ext>
            </a:extLst>
          </p:cNvPr>
          <p:cNvSpPr txBox="1"/>
          <p:nvPr/>
        </p:nvSpPr>
        <p:spPr>
          <a:xfrm>
            <a:off x="3233048" y="1506022"/>
            <a:ext cx="772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Сложение (усреднение) зашумленных изображений для уменьшения шума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FF1381-70A8-41CC-BFE6-F5E02431F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98" y="1875354"/>
            <a:ext cx="2044415" cy="216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0E174D-5370-4239-80B6-0B614A8FA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017" y="1875354"/>
            <a:ext cx="2044410" cy="216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92840E-5F7C-47F2-89A0-529D6DCC3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025" y="1875354"/>
            <a:ext cx="2044415" cy="216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A1DDE-FBCE-46EA-83B7-E11BDEEB4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997" y="4220020"/>
            <a:ext cx="2044415" cy="216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88426E-3D96-4562-B300-1F150A358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012" y="4220020"/>
            <a:ext cx="2044415" cy="216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0DD2F2-7FAD-43E3-B4C5-F628F0A6BF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7025" y="4220020"/>
            <a:ext cx="2051639" cy="21600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818BB86-EDD8-43C0-B19D-3F74B179E745}"/>
              </a:ext>
            </a:extLst>
          </p:cNvPr>
          <p:cNvSpPr/>
          <p:nvPr/>
        </p:nvSpPr>
        <p:spPr>
          <a:xfrm>
            <a:off x="550173" y="4035354"/>
            <a:ext cx="30502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Изображение пары галактик NGC 3314, искаженное аддитивным гауссовым шумом. </a:t>
            </a:r>
          </a:p>
          <a:p>
            <a:r>
              <a:rPr lang="ru-RU" dirty="0">
                <a:latin typeface="Newton-Regular"/>
              </a:rPr>
              <a:t>Результаты усреднения 5, 10, 20, 50 и 100 зашумленных изображений.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553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7195" y="120946"/>
            <a:ext cx="7397620" cy="1325563"/>
          </a:xfrm>
        </p:spPr>
        <p:txBody>
          <a:bodyPr/>
          <a:lstStyle/>
          <a:p>
            <a:r>
              <a:rPr lang="ru-RU" dirty="0"/>
              <a:t>Строение человеческого глаза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39" t="5001" r="7232"/>
          <a:stretch/>
        </p:blipFill>
        <p:spPr>
          <a:xfrm>
            <a:off x="934203" y="1344669"/>
            <a:ext cx="3886613" cy="39995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89" y="2567730"/>
            <a:ext cx="5914124" cy="325133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95934" y="5332701"/>
            <a:ext cx="3421027" cy="66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Newton-Regular"/>
              </a:rPr>
              <a:t>Упрощенная схема глаза </a:t>
            </a:r>
          </a:p>
          <a:p>
            <a:pPr algn="ctr"/>
            <a:r>
              <a:rPr lang="ru-RU" dirty="0">
                <a:latin typeface="Newton-Regular"/>
              </a:rPr>
              <a:t>человека в разрезе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243940" y="5819060"/>
            <a:ext cx="5307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Newton-Regular"/>
              </a:rPr>
              <a:t>Распределение палочек и колбочек по сетчатке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F6352-4541-4311-A968-F97164B9F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382" y="365125"/>
            <a:ext cx="2910415" cy="218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350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9C658-E0E9-4E82-B6AD-DC525B47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Вычитание изображений для выделения различий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196FB7-7D27-4D2F-B5B6-EAF1D76A9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5387"/>
            <a:ext cx="10250617" cy="5297487"/>
          </a:xfrm>
        </p:spPr>
      </p:pic>
    </p:spTree>
    <p:extLst>
      <p:ext uri="{BB962C8B-B14F-4D97-AF65-F5344CB8AC3E}">
        <p14:creationId xmlns:p14="http://schemas.microsoft.com/office/powerpoint/2010/main" val="246342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умножения и деления изображений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250800" cy="24639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00" y="1690687"/>
            <a:ext cx="3250800" cy="24639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000" y="1690686"/>
            <a:ext cx="3250800" cy="246396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38200" y="4556884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(а) Рентгеновское цифровое изображение зубов.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Маска области интереса для выделения запломбированных зубов (белое соответствует значению 1, черное — значению 0).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 Произведение 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и 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937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Базовые операции над множествами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09"/>
          <a:stretch/>
        </p:blipFill>
        <p:spPr>
          <a:xfrm>
            <a:off x="838200" y="1690688"/>
            <a:ext cx="6380285" cy="431287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347439" y="1934116"/>
            <a:ext cx="400636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Два множества координат на плоскости, </a:t>
            </a:r>
            <a:r>
              <a:rPr lang="ru-RU" i="1" dirty="0">
                <a:latin typeface="Newton-Italic"/>
              </a:rPr>
              <a:t>A </a:t>
            </a:r>
            <a:r>
              <a:rPr lang="ru-RU" dirty="0">
                <a:latin typeface="Newton-Regular"/>
              </a:rPr>
              <a:t>и </a:t>
            </a:r>
            <a:r>
              <a:rPr lang="ru-RU" i="1" dirty="0">
                <a:latin typeface="Newton-Italic"/>
              </a:rPr>
              <a:t>B</a:t>
            </a:r>
            <a:r>
              <a:rPr lang="ru-RU" dirty="0">
                <a:latin typeface="Newton-Regular"/>
              </a:rPr>
              <a:t>.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Объединение множеств </a:t>
            </a:r>
            <a:r>
              <a:rPr lang="ru-RU" i="1" dirty="0">
                <a:latin typeface="Newton-Italic"/>
              </a:rPr>
              <a:t>A </a:t>
            </a:r>
            <a:r>
              <a:rPr lang="ru-RU" dirty="0">
                <a:latin typeface="Newton-Regular"/>
              </a:rPr>
              <a:t>и </a:t>
            </a:r>
            <a:r>
              <a:rPr lang="ru-RU" i="1" dirty="0">
                <a:latin typeface="Newton-Italic"/>
              </a:rPr>
              <a:t>B</a:t>
            </a:r>
            <a:r>
              <a:rPr lang="ru-RU" dirty="0">
                <a:latin typeface="Newton-Regular"/>
              </a:rPr>
              <a:t>. 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 Пересечение множеств </a:t>
            </a:r>
            <a:r>
              <a:rPr lang="ru-RU" i="1" dirty="0">
                <a:latin typeface="Newton-Italic"/>
              </a:rPr>
              <a:t>A </a:t>
            </a:r>
            <a:r>
              <a:rPr lang="ru-RU" dirty="0">
                <a:latin typeface="Newton-Regular"/>
              </a:rPr>
              <a:t>и </a:t>
            </a:r>
            <a:r>
              <a:rPr lang="ru-RU" i="1" dirty="0">
                <a:latin typeface="Newton-Italic"/>
              </a:rPr>
              <a:t>B</a:t>
            </a:r>
            <a:r>
              <a:rPr lang="ru-RU" dirty="0">
                <a:latin typeface="Newton-Regular"/>
              </a:rPr>
              <a:t>. (</a:t>
            </a:r>
            <a:r>
              <a:rPr lang="ru-RU" i="1" dirty="0">
                <a:latin typeface="Newton-Italic"/>
              </a:rPr>
              <a:t>г</a:t>
            </a:r>
            <a:r>
              <a:rPr lang="ru-RU" dirty="0">
                <a:latin typeface="Newton-Regular"/>
              </a:rPr>
              <a:t>) Дополнение множества </a:t>
            </a:r>
            <a:r>
              <a:rPr lang="ru-RU" i="1" dirty="0">
                <a:latin typeface="Newton-Italic"/>
              </a:rPr>
              <a:t>A</a:t>
            </a:r>
            <a:r>
              <a:rPr lang="ru-RU" dirty="0">
                <a:latin typeface="Newton-Regular"/>
              </a:rPr>
              <a:t>.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д</a:t>
            </a:r>
            <a:r>
              <a:rPr lang="ru-RU" dirty="0">
                <a:latin typeface="Newton-Regular"/>
              </a:rPr>
              <a:t>) Разность множеств </a:t>
            </a:r>
            <a:r>
              <a:rPr lang="ru-RU" i="1" dirty="0">
                <a:latin typeface="Newton-Italic"/>
              </a:rPr>
              <a:t>A </a:t>
            </a:r>
            <a:r>
              <a:rPr lang="ru-RU" dirty="0">
                <a:latin typeface="Newton-Regular"/>
              </a:rPr>
              <a:t>и </a:t>
            </a:r>
            <a:r>
              <a:rPr lang="ru-RU" i="1" dirty="0">
                <a:latin typeface="Newton-Italic"/>
              </a:rPr>
              <a:t>B</a:t>
            </a:r>
            <a:r>
              <a:rPr lang="ru-RU" dirty="0">
                <a:latin typeface="Newton-Regular"/>
              </a:rPr>
              <a:t>. </a:t>
            </a:r>
          </a:p>
          <a:p>
            <a:endParaRPr lang="ru-RU" dirty="0">
              <a:latin typeface="Newton-Regular"/>
            </a:endParaRPr>
          </a:p>
          <a:p>
            <a:endParaRPr lang="ru-RU" dirty="0">
              <a:latin typeface="Newton-Regular"/>
            </a:endParaRPr>
          </a:p>
          <a:p>
            <a:r>
              <a:rPr lang="ru-RU" dirty="0">
                <a:latin typeface="Newton-Regular"/>
              </a:rPr>
              <a:t>Затемненные области на рисунках 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)—(</a:t>
            </a:r>
            <a:r>
              <a:rPr lang="ru-RU" i="1" dirty="0">
                <a:latin typeface="Newton-Italic"/>
              </a:rPr>
              <a:t>д</a:t>
            </a:r>
            <a:r>
              <a:rPr lang="ru-RU" dirty="0">
                <a:latin typeface="Newton-Regular"/>
              </a:rPr>
              <a:t>) представляют элементы множеств, являющихся результатом указанной операции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5923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Логические операции над пикселями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424854"/>
            <a:ext cx="10515600" cy="12005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Логические операции над пикселями переднего плана (белыми). Черным цветом показаны пиксели с двоичным значением 0, белым —со значением 1.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920762" cy="35940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62" y="2910326"/>
            <a:ext cx="5094279" cy="23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2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Пространственные операции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Пространственные операции можно разделить на три широких класса: </a:t>
            </a:r>
          </a:p>
          <a:p>
            <a:pPr marL="514350" indent="-514350">
              <a:buAutoNum type="arabicParenBoth"/>
            </a:pPr>
            <a:r>
              <a:rPr lang="ru-RU" dirty="0"/>
              <a:t>Поэлементные операции (поточечная обработка), </a:t>
            </a:r>
          </a:p>
          <a:p>
            <a:pPr marL="0" indent="0">
              <a:buNone/>
            </a:pPr>
            <a:r>
              <a:rPr lang="ru-RU" dirty="0"/>
              <a:t>(2) Операции над окрестностью (локальная обработка),</a:t>
            </a:r>
          </a:p>
          <a:p>
            <a:pPr marL="0" indent="0">
              <a:buNone/>
            </a:pPr>
            <a:r>
              <a:rPr lang="ru-RU" dirty="0"/>
              <a:t>(3) Геометрические преобразования (глобальная обработка).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4393784"/>
            <a:ext cx="1051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Простейшая операция над цифровым изображением состоит в изменении значений отдельных пикселей исходя из их </a:t>
            </a:r>
            <a:r>
              <a:rPr lang="ru-RU" sz="2400" i="1" dirty="0"/>
              <a:t>яркости</a:t>
            </a:r>
            <a:r>
              <a:rPr lang="ru-RU" sz="2400" dirty="0"/>
              <a:t>. </a:t>
            </a:r>
          </a:p>
          <a:p>
            <a:r>
              <a:rPr lang="ru-RU" sz="2400" dirty="0"/>
              <a:t>Такой способ обработки может быть выражен функцией </a:t>
            </a:r>
            <a:r>
              <a:rPr lang="ru-RU" sz="2400" b="1" i="1" dirty="0"/>
              <a:t>градационного преобразования.</a:t>
            </a:r>
          </a:p>
        </p:txBody>
      </p:sp>
    </p:spTree>
    <p:extLst>
      <p:ext uri="{BB962C8B-B14F-4D97-AF65-F5344CB8AC3E}">
        <p14:creationId xmlns:p14="http://schemas.microsoft.com/office/powerpoint/2010/main" val="1701376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Яркостные преобразования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51F949A-0E75-41EB-8C7C-144BFA75E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540" y="1900143"/>
            <a:ext cx="4932377" cy="43513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9AFDD1B-22FD-4BBA-A41D-1E27F63A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724" y="2472438"/>
            <a:ext cx="2169600" cy="6749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E3A5FA-3536-4BC9-BBEB-7CA015F57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466" y="3304144"/>
            <a:ext cx="2054503" cy="5870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5F37AE-781D-40D0-9164-E2EFEC69B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688" y="4085478"/>
            <a:ext cx="1308055" cy="690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364E69-478B-45BE-8F90-CC61B28FD2A2}"/>
              </a:ext>
            </a:extLst>
          </p:cNvPr>
          <p:cNvSpPr txBox="1"/>
          <p:nvPr/>
        </p:nvSpPr>
        <p:spPr>
          <a:xfrm>
            <a:off x="6598085" y="3891146"/>
            <a:ext cx="300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Степенные преобразования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A6080AC-DCD5-4275-AF4B-11A22ABD54E3}"/>
              </a:ext>
            </a:extLst>
          </p:cNvPr>
          <p:cNvSpPr/>
          <p:nvPr/>
        </p:nvSpPr>
        <p:spPr>
          <a:xfrm>
            <a:off x="6229325" y="3059668"/>
            <a:ext cx="373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Newton-Bold"/>
              </a:rPr>
              <a:t>Логарифмическое преобразование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62AEC9B-13CE-46CF-A95A-186618CC3D0D}"/>
              </a:ext>
            </a:extLst>
          </p:cNvPr>
          <p:cNvSpPr/>
          <p:nvPr/>
        </p:nvSpPr>
        <p:spPr>
          <a:xfrm>
            <a:off x="5961625" y="2131402"/>
            <a:ext cx="427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Newton-Bold"/>
              </a:rPr>
              <a:t>Преобразование изображения в негатив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9691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Гамма коррекция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02BBA23-B4FE-4FA5-B0BA-F6545C39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489" y="1640925"/>
            <a:ext cx="4891189" cy="43513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243548-7253-4C08-A110-E02D989B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758" y="1751004"/>
            <a:ext cx="1797659" cy="180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3ABA53-46EF-4D0D-8A98-28A4A9006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938" y="1751004"/>
            <a:ext cx="1797659" cy="180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6FEA85-3B19-4ECE-8DCE-DCFF9D01C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758" y="3611320"/>
            <a:ext cx="1797659" cy="180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A8EDE4-FAC2-49DC-9FD6-B8DBB0E44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938" y="3611320"/>
            <a:ext cx="1797659" cy="18000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829639C-D4AC-4BE5-8205-2C8AEBE792D9}"/>
              </a:ext>
            </a:extLst>
          </p:cNvPr>
          <p:cNvSpPr/>
          <p:nvPr/>
        </p:nvSpPr>
        <p:spPr>
          <a:xfrm>
            <a:off x="5814678" y="54716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Аэрофотоснимок. 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)—(</a:t>
            </a:r>
            <a:r>
              <a:rPr lang="ru-RU" i="1" dirty="0">
                <a:latin typeface="Newton-Italic"/>
              </a:rPr>
              <a:t>г</a:t>
            </a:r>
            <a:r>
              <a:rPr lang="ru-RU" dirty="0">
                <a:latin typeface="Newton-Regular"/>
              </a:rPr>
              <a:t>) Результаты преобразования по формуле с </a:t>
            </a:r>
            <a:r>
              <a:rPr lang="ru-RU" i="1" dirty="0">
                <a:latin typeface="Newton-Italic"/>
              </a:rPr>
              <a:t>c </a:t>
            </a:r>
            <a:r>
              <a:rPr lang="ru-RU" dirty="0">
                <a:latin typeface="Newton-Regular"/>
              </a:rPr>
              <a:t>= 1 и γ = 3,0, 4,0 и 5,0 соответственно.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345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377E5-0A58-4020-917F-B324DACF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Усиление контраста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B926128-C2B1-4EC2-9138-15F5FE3B5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7317" y="2113676"/>
            <a:ext cx="3024023" cy="301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ACEB17-C7F3-4D6B-AC94-C79073B0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670413" cy="34368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54044B-A683-4A56-9EDF-1B347E7E5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044" y="2113675"/>
            <a:ext cx="3024024" cy="3013853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9182E7F-B06E-4861-AB5E-8769525D8D13}"/>
              </a:ext>
            </a:extLst>
          </p:cNvPr>
          <p:cNvSpPr/>
          <p:nvPr/>
        </p:nvSpPr>
        <p:spPr>
          <a:xfrm>
            <a:off x="3048000" y="52925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Newton-Regular"/>
              </a:rPr>
              <a:t>Усиление контраста: 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Вид функции преобразования. </a:t>
            </a:r>
          </a:p>
          <a:p>
            <a:pPr algn="ctr"/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Исходное малоконтрастное изображение. </a:t>
            </a:r>
          </a:p>
          <a:p>
            <a:pPr algn="ctr"/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 Результат усиления контраста.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6379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00A7C6-0A71-44C7-9481-22627168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Вырезание диапазона яркостей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1D2BFE8-F9E7-41B0-BD9B-58875ABBC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585912"/>
            <a:ext cx="8382000" cy="368617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2D1FDE1-EFA7-46ED-8EEB-89A77DDAB334}"/>
              </a:ext>
            </a:extLst>
          </p:cNvPr>
          <p:cNvSpPr/>
          <p:nvPr/>
        </p:nvSpPr>
        <p:spPr>
          <a:xfrm>
            <a:off x="838200" y="5272087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Данное преобразование выделяет диапазон яркостей [</a:t>
            </a:r>
            <a:r>
              <a:rPr lang="ru-RU" i="1" dirty="0">
                <a:latin typeface="Newton-Italic"/>
              </a:rPr>
              <a:t>A</a:t>
            </a:r>
            <a:r>
              <a:rPr lang="ru-RU" dirty="0">
                <a:latin typeface="Newton-Regular"/>
              </a:rPr>
              <a:t>, </a:t>
            </a:r>
            <a:r>
              <a:rPr lang="ru-RU" i="1" dirty="0">
                <a:latin typeface="Newton-Italic"/>
              </a:rPr>
              <a:t>B</a:t>
            </a:r>
            <a:r>
              <a:rPr lang="ru-RU" dirty="0">
                <a:latin typeface="Newton-Regular"/>
              </a:rPr>
              <a:t>] и приводит остальные значения к уровню константы. 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Данное преобразование повышает яркость диапазона [</a:t>
            </a:r>
            <a:r>
              <a:rPr lang="ru-RU" i="1" dirty="0">
                <a:latin typeface="Newton-Italic"/>
              </a:rPr>
              <a:t>A</a:t>
            </a:r>
            <a:r>
              <a:rPr lang="ru-RU" dirty="0">
                <a:latin typeface="Newton-Regular"/>
              </a:rPr>
              <a:t>, </a:t>
            </a:r>
            <a:r>
              <a:rPr lang="ru-RU" i="1" dirty="0">
                <a:latin typeface="Newton-Italic"/>
              </a:rPr>
              <a:t>B</a:t>
            </a:r>
            <a:r>
              <a:rPr lang="ru-RU" dirty="0">
                <a:latin typeface="Newton-Regular"/>
              </a:rPr>
              <a:t>] и сохраняет все остальные уровни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3943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BC13EC-0809-4E41-9D6B-D384FFE9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Вырезание диапазона яркостей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DBEAEC3-BA12-4325-8E4A-735E43CE0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42647" cy="34990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AE7091-83C3-4302-BCE0-70551F2A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00" y="1690688"/>
            <a:ext cx="3042647" cy="34990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5189D5-1F36-491A-83F9-2B12285C8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200" y="1690688"/>
            <a:ext cx="3042647" cy="349904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5B1053-82E9-4A20-BCB7-51145FB7D259}"/>
              </a:ext>
            </a:extLst>
          </p:cNvPr>
          <p:cNvSpPr/>
          <p:nvPr/>
        </p:nvSpPr>
        <p:spPr>
          <a:xfrm>
            <a:off x="838199" y="5189732"/>
            <a:ext cx="102536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</a:t>
            </a:r>
            <a:r>
              <a:rPr lang="ru-RU" dirty="0" err="1">
                <a:latin typeface="Newton-Regular"/>
              </a:rPr>
              <a:t>Ангиограмма</a:t>
            </a:r>
            <a:r>
              <a:rPr lang="ru-RU" dirty="0">
                <a:latin typeface="Newton-Regular"/>
              </a:rPr>
              <a:t> аорты. </a:t>
            </a:r>
            <a:endParaRPr lang="en-US" dirty="0">
              <a:latin typeface="Newton-Regular"/>
            </a:endParaRP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 Результат применения преобразования</a:t>
            </a:r>
            <a:r>
              <a:rPr lang="en-US" dirty="0">
                <a:latin typeface="Newton-Regular"/>
              </a:rPr>
              <a:t> </a:t>
            </a:r>
            <a:r>
              <a:rPr lang="ru-RU" dirty="0">
                <a:latin typeface="Newton-Regular"/>
              </a:rPr>
              <a:t>вырезания диапазона яркостей с диапазоном интересующих яркостей в верхней части шкалы серого.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в</a:t>
            </a:r>
            <a:r>
              <a:rPr lang="ru-RU" dirty="0">
                <a:latin typeface="Newton-Regular"/>
              </a:rPr>
              <a:t>) Результат преобразования и подавлением</a:t>
            </a:r>
            <a:r>
              <a:rPr lang="en-US" dirty="0">
                <a:latin typeface="Newton-Regular"/>
              </a:rPr>
              <a:t> </a:t>
            </a:r>
            <a:r>
              <a:rPr lang="ru-RU" dirty="0">
                <a:latin typeface="Newton-Regular"/>
              </a:rPr>
              <a:t>значений в выбранном диапазоне до черного, так что полутоновые</a:t>
            </a:r>
            <a:r>
              <a:rPr lang="en-US" dirty="0">
                <a:latin typeface="Newton-Regular"/>
              </a:rPr>
              <a:t> </a:t>
            </a:r>
            <a:r>
              <a:rPr lang="ru-RU" dirty="0">
                <a:latin typeface="Newton-Regular"/>
              </a:rPr>
              <a:t>значения в диапазоне кровеносных сосудов и почек сохранены.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086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Яркостная адаптация и контрастная чувствительность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65"/>
          <a:stretch/>
        </p:blipFill>
        <p:spPr>
          <a:xfrm>
            <a:off x="838198" y="1690688"/>
            <a:ext cx="4199409" cy="404090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4134" y="5731591"/>
            <a:ext cx="4587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Newton-Regular"/>
              </a:rPr>
              <a:t>Диапазон субъективно воспринимаемой яркости и конкретный уровень адаптации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334395" y="1976747"/>
            <a:ext cx="6400800" cy="4041668"/>
          </a:xfrm>
          <a:prstGeom prst="rect">
            <a:avLst/>
          </a:prstGeom>
        </p:spPr>
        <p:txBody>
          <a:bodyPr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Clr>
                <a:schemeClr val="accent6">
                  <a:lumMod val="75000"/>
                </a:schemeClr>
              </a:buClr>
              <a:defRPr/>
            </a:pPr>
            <a:r>
              <a:rPr lang="ru-RU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Уровень яркостной адаптации </a:t>
            </a:r>
            <a:r>
              <a:rPr lang="ru-RU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текущий уровень чувствительности зрительной системы (например </a:t>
            </a:r>
            <a:r>
              <a:rPr lang="ru-RU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Ва</a:t>
            </a:r>
            <a:r>
              <a:rPr lang="ru-RU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ru-RU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82880">
              <a:buClr>
                <a:schemeClr val="accent6">
                  <a:lumMod val="75000"/>
                </a:schemeClr>
              </a:buClr>
              <a:defRPr/>
            </a:pPr>
            <a:r>
              <a:rPr lang="ru-RU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Вв</a:t>
            </a:r>
            <a:r>
              <a:rPr lang="ru-RU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ru-RU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Ва</a:t>
            </a:r>
            <a:r>
              <a:rPr lang="ru-RU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диапазон субъективной яркости, которую способен воспринимать глаз при адаптации к указанному уровню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r>
              <a:rPr lang="ru-RU" altLang="ru-RU" sz="2400" dirty="0"/>
              <a:t>Уровни яркости ниже </a:t>
            </a:r>
            <a:r>
              <a:rPr lang="ru-RU" altLang="ru-RU" sz="2400" dirty="0" err="1"/>
              <a:t>В</a:t>
            </a:r>
            <a:r>
              <a:rPr lang="ru-RU" altLang="ru-RU" sz="1600" dirty="0" err="1"/>
              <a:t>б</a:t>
            </a:r>
            <a:r>
              <a:rPr lang="ru-RU" altLang="ru-RU" sz="1600" dirty="0"/>
              <a:t>  - </a:t>
            </a:r>
            <a:r>
              <a:rPr lang="ru-RU" altLang="ru-RU" sz="2400" dirty="0"/>
              <a:t>воспринимаются как «черные» </a:t>
            </a:r>
          </a:p>
          <a:p>
            <a:r>
              <a:rPr lang="ru-RU" altLang="ru-RU" sz="2400" b="1" dirty="0"/>
              <a:t>абсолютный порог световой чувствительности - </a:t>
            </a:r>
            <a:r>
              <a:rPr lang="ru-RU" altLang="ru-RU" sz="2400" dirty="0"/>
              <a:t> минимальное (пороговое) значение яркости светового пятна, обнаруживаемое глазом на черном фоне при </a:t>
            </a:r>
            <a:r>
              <a:rPr lang="ru-RU" altLang="ru-RU" sz="2400" dirty="0" err="1"/>
              <a:t>темновой</a:t>
            </a:r>
            <a:r>
              <a:rPr lang="ru-RU" altLang="ru-RU" sz="2400" dirty="0"/>
              <a:t> адаптации </a:t>
            </a:r>
          </a:p>
        </p:txBody>
      </p:sp>
    </p:spTree>
    <p:extLst>
      <p:ext uri="{BB962C8B-B14F-4D97-AF65-F5344CB8AC3E}">
        <p14:creationId xmlns:p14="http://schemas.microsoft.com/office/powerpoint/2010/main" val="804788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3AB0E-C0E5-4FED-8BE0-FF45B958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Вырезание битовых плоскостей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59A9CFA-7922-4572-9258-53491DEC053B}"/>
              </a:ext>
            </a:extLst>
          </p:cNvPr>
          <p:cNvSpPr/>
          <p:nvPr/>
        </p:nvSpPr>
        <p:spPr>
          <a:xfrm>
            <a:off x="933451" y="3201576"/>
            <a:ext cx="374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>
                <a:latin typeface="Newton-Regular"/>
              </a:rPr>
              <a:t>Представление 8-битового изображения в виде набора</a:t>
            </a:r>
            <a:r>
              <a:rPr lang="en-US" sz="1600">
                <a:latin typeface="Newton-Regular"/>
              </a:rPr>
              <a:t> </a:t>
            </a:r>
            <a:r>
              <a:rPr lang="ru-RU" sz="1600">
                <a:latin typeface="Newton-Regular"/>
              </a:rPr>
              <a:t>битовых плоскостей</a:t>
            </a:r>
            <a:endParaRPr lang="ru-RU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8B59F8-FF8A-46C7-B2D8-36AD6A5656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58" y="2632035"/>
            <a:ext cx="7470710" cy="3860840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D7FABDBC-931C-4B88-B73F-79433F1D2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347" y="1649322"/>
            <a:ext cx="4554894" cy="155225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D3DDC2F-70C6-4C4E-A55A-28DC1BFEA881}"/>
              </a:ext>
            </a:extLst>
          </p:cNvPr>
          <p:cNvSpPr/>
          <p:nvPr/>
        </p:nvSpPr>
        <p:spPr>
          <a:xfrm>
            <a:off x="5512254" y="15611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а</a:t>
            </a:r>
            <a:r>
              <a:rPr lang="ru-RU" dirty="0">
                <a:latin typeface="Newton-Regular"/>
              </a:rPr>
              <a:t>) 8-битовое полутоновое изображение </a:t>
            </a:r>
          </a:p>
          <a:p>
            <a:r>
              <a:rPr lang="ru-RU" dirty="0">
                <a:latin typeface="Newton-Regular"/>
              </a:rPr>
              <a:t>(</a:t>
            </a:r>
            <a:r>
              <a:rPr lang="ru-RU" i="1" dirty="0">
                <a:latin typeface="Newton-Italic"/>
              </a:rPr>
              <a:t>б</a:t>
            </a:r>
            <a:r>
              <a:rPr lang="ru-RU" dirty="0">
                <a:latin typeface="Newton-Regular"/>
              </a:rPr>
              <a:t>)—(</a:t>
            </a:r>
            <a:r>
              <a:rPr lang="ru-RU" i="1" dirty="0">
                <a:latin typeface="Newton-Italic"/>
              </a:rPr>
              <a:t>и</a:t>
            </a:r>
            <a:r>
              <a:rPr lang="ru-RU" dirty="0">
                <a:latin typeface="Newton-Regular"/>
              </a:rPr>
              <a:t>) Битовые плоскости от 1 до 8; битовая плоскость 1 соответствует младшим битам. Каждая битовая плоскость есть бинарное изображение.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853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81973-D5B0-454C-9461-AC7F9F75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Видоизменение гистограммы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604B0-1DD1-4E9A-A690-155CA49B5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i="1" dirty="0"/>
              <a:t>Гистограммой </a:t>
            </a:r>
            <a:r>
              <a:rPr lang="ru-RU" sz="2000" dirty="0"/>
              <a:t>цифрового изображения с уровнями яркости в диапазоне [0, </a:t>
            </a:r>
            <a:r>
              <a:rPr lang="ru-RU" sz="2000" i="1" dirty="0"/>
              <a:t>L </a:t>
            </a:r>
            <a:r>
              <a:rPr lang="ru-RU" sz="2000" dirty="0"/>
              <a:t>– 1] называется дискретная функция </a:t>
            </a:r>
            <a:r>
              <a:rPr lang="ru-RU" sz="2000" i="1" dirty="0"/>
              <a:t>h</a:t>
            </a:r>
            <a:r>
              <a:rPr lang="ru-RU" sz="2000" dirty="0"/>
              <a:t>(</a:t>
            </a:r>
            <a:r>
              <a:rPr lang="ru-RU" sz="2000" i="1" dirty="0" err="1"/>
              <a:t>rk</a:t>
            </a:r>
            <a:r>
              <a:rPr lang="ru-RU" sz="2000" dirty="0"/>
              <a:t>) = </a:t>
            </a:r>
            <a:r>
              <a:rPr lang="ru-RU" sz="2000" i="1" dirty="0" err="1"/>
              <a:t>nk</a:t>
            </a:r>
            <a:r>
              <a:rPr lang="ru-RU" sz="2000" dirty="0"/>
              <a:t>, где </a:t>
            </a:r>
            <a:r>
              <a:rPr lang="ru-RU" sz="2000" i="1" dirty="0" err="1"/>
              <a:t>rk</a:t>
            </a:r>
            <a:r>
              <a:rPr lang="ru-RU" sz="2000" i="1" dirty="0"/>
              <a:t> </a:t>
            </a:r>
            <a:r>
              <a:rPr lang="ru-RU" sz="2000" dirty="0"/>
              <a:t>есть </a:t>
            </a:r>
            <a:r>
              <a:rPr lang="ru-RU" sz="2000" i="1" dirty="0"/>
              <a:t>k</a:t>
            </a:r>
            <a:r>
              <a:rPr lang="ru-RU" sz="2000" dirty="0"/>
              <a:t>-й уровень яркости, а </a:t>
            </a:r>
            <a:r>
              <a:rPr lang="ru-RU" sz="2000" i="1" dirty="0" err="1"/>
              <a:t>nk</a:t>
            </a:r>
            <a:r>
              <a:rPr lang="ru-RU" sz="2000" i="1" dirty="0"/>
              <a:t> </a:t>
            </a:r>
            <a:r>
              <a:rPr lang="ru-RU" sz="2000" dirty="0"/>
              <a:t>— число пикселей на изображении, имеющих яркость </a:t>
            </a:r>
            <a:r>
              <a:rPr lang="ru-RU" sz="2000" i="1" dirty="0" err="1"/>
              <a:t>rk</a:t>
            </a:r>
            <a:r>
              <a:rPr lang="ru-RU" sz="2000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24E603-CAE7-4C36-9277-F0A24D361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506" y="2780522"/>
            <a:ext cx="4058967" cy="34637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7B5660-3A61-425F-8AEB-AAF248A5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779" y="2780522"/>
            <a:ext cx="4155232" cy="34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6540D-5CFA-447E-9B02-0E2CB920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Преобразования яркости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8FF6B4-8DB3-44FE-9068-30D6AB89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Равномерное преобразование</a:t>
            </a:r>
            <a:endParaRPr lang="en-US" dirty="0"/>
          </a:p>
          <a:p>
            <a:endParaRPr lang="ru-RU" dirty="0"/>
          </a:p>
          <a:p>
            <a:r>
              <a:rPr lang="ru-RU" dirty="0"/>
              <a:t>Экспоненциальное преобразование</a:t>
            </a:r>
            <a:endParaRPr lang="en-US" dirty="0"/>
          </a:p>
          <a:p>
            <a:endParaRPr lang="ru-RU" dirty="0"/>
          </a:p>
          <a:p>
            <a:r>
              <a:rPr lang="ru-RU" dirty="0"/>
              <a:t>Преобразование по закону Рэлея</a:t>
            </a:r>
            <a:endParaRPr lang="en-US" dirty="0"/>
          </a:p>
          <a:p>
            <a:endParaRPr lang="ru-RU" dirty="0"/>
          </a:p>
          <a:p>
            <a:r>
              <a:rPr lang="ru-RU" dirty="0"/>
              <a:t>Гиперболическое преобразование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79ACE4-F05D-4459-B298-C8D5D245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534" y="2250816"/>
            <a:ext cx="5410931" cy="6105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033834-9126-4FA9-8E50-BB889084A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1" y="3286579"/>
            <a:ext cx="3495675" cy="6381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9BF850-3BB8-41F8-A78C-6A2E64A9D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131" y="4275291"/>
            <a:ext cx="4085737" cy="7128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A2BE32-CA8F-47A8-99AD-BD64F945D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710" y="5320604"/>
            <a:ext cx="15525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16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53705-9386-4C92-91EA-03B250F9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6EFD9F-A623-4A59-8736-02D15A76D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Цифровая обработка изображений РАФАЭЛ С. ГОНСАЛЕС,РИЧАРД Е. ВУДС. Третье издание</a:t>
            </a:r>
          </a:p>
          <a:p>
            <a:r>
              <a:rPr lang="ru-RU" dirty="0"/>
              <a:t>Машинное зрение Основы и алгоритмы с примерами на </a:t>
            </a:r>
            <a:r>
              <a:rPr lang="en-US" dirty="0" err="1"/>
              <a:t>Matlab</a:t>
            </a:r>
            <a:r>
              <a:rPr lang="ru-RU" dirty="0"/>
              <a:t> Питер </a:t>
            </a:r>
            <a:r>
              <a:rPr lang="ru-RU" dirty="0" err="1"/>
              <a:t>Корк</a:t>
            </a:r>
            <a:endParaRPr lang="ru-RU" dirty="0"/>
          </a:p>
          <a:p>
            <a:r>
              <a:rPr lang="ru-RU" dirty="0"/>
              <a:t>СПЕКТРАЛЬНЫЕ ПРЕОБРАЗОВАНИЯ В </a:t>
            </a:r>
            <a:r>
              <a:rPr lang="en-US" dirty="0"/>
              <a:t>MATLAB</a:t>
            </a:r>
            <a:r>
              <a:rPr lang="ru-RU" dirty="0"/>
              <a:t> </a:t>
            </a:r>
            <a:r>
              <a:rPr lang="ru-RU" dirty="0" err="1"/>
              <a:t>М.А.Павлейно</a:t>
            </a:r>
            <a:r>
              <a:rPr lang="ru-RU" dirty="0"/>
              <a:t>, </a:t>
            </a:r>
            <a:r>
              <a:rPr lang="ru-RU" dirty="0" err="1"/>
              <a:t>В.М.Ромаданов</a:t>
            </a:r>
            <a:endParaRPr lang="ru-RU" dirty="0"/>
          </a:p>
          <a:p>
            <a:r>
              <a:rPr lang="ru-RU" dirty="0"/>
              <a:t>Цифровая обработка изображений Яне Б.</a:t>
            </a:r>
          </a:p>
          <a:p>
            <a:r>
              <a:rPr lang="ru-RU" dirty="0"/>
              <a:t>Цифровая обработка изображений </a:t>
            </a:r>
            <a:r>
              <a:rPr lang="ru-RU" dirty="0" err="1"/>
              <a:t>Прэтт</a:t>
            </a:r>
            <a:r>
              <a:rPr lang="ru-RU" dirty="0"/>
              <a:t> У.  </a:t>
            </a:r>
          </a:p>
        </p:txBody>
      </p:sp>
    </p:spTree>
    <p:extLst>
      <p:ext uri="{BB962C8B-B14F-4D97-AF65-F5344CB8AC3E}">
        <p14:creationId xmlns:p14="http://schemas.microsoft.com/office/powerpoint/2010/main" val="4258961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88083-480B-4577-B34C-7B3DD0C9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079B7-CEBC-4B62-99B0-4C649504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3600" dirty="0"/>
              <a:t>Спасибо за внимание!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Следующее занятие:</a:t>
            </a:r>
          </a:p>
          <a:p>
            <a:r>
              <a:rPr lang="ru-RU" dirty="0"/>
              <a:t>Пространственная фильтрация</a:t>
            </a:r>
          </a:p>
          <a:p>
            <a:r>
              <a:rPr lang="ru-RU" dirty="0"/>
              <a:t>Частотная фильтрация</a:t>
            </a:r>
          </a:p>
        </p:txBody>
      </p:sp>
    </p:spTree>
    <p:extLst>
      <p:ext uri="{BB962C8B-B14F-4D97-AF65-F5344CB8AC3E}">
        <p14:creationId xmlns:p14="http://schemas.microsoft.com/office/powerpoint/2010/main" val="208155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4AFE6E-1E07-475E-989D-4B24ABAE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Яркостная адаптация и контрастная чувствительность</a:t>
            </a:r>
          </a:p>
        </p:txBody>
      </p:sp>
      <p:pic>
        <p:nvPicPr>
          <p:cNvPr id="4" name="Picture 2" descr="E:\Уроки\Анатомия и физиология\Презентация Возрастные особенности зрительной сенсорной системы Доборович Ирина 713 группа\Картинки\1.jpg">
            <a:extLst>
              <a:ext uri="{FF2B5EF4-FFF2-40B4-BE49-F238E27FC236}">
                <a16:creationId xmlns:a16="http://schemas.microsoft.com/office/drawing/2014/main" id="{B619B997-ED8C-4248-8D66-B2D82EE57D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90687"/>
            <a:ext cx="4374502" cy="2403227"/>
          </a:xfrm>
          <a:prstGeom prst="rect">
            <a:avLst/>
          </a:prstGeom>
          <a:noFill/>
        </p:spPr>
      </p:pic>
      <p:pic>
        <p:nvPicPr>
          <p:cNvPr id="5" name="Picture 2" descr="E:\Уроки\Анатомия и физиология\Презентация Возрастные особенности зрительной сенсорной системы Доборович Ирина 713 группа\Картинки\2.jpg">
            <a:extLst>
              <a:ext uri="{FF2B5EF4-FFF2-40B4-BE49-F238E27FC236}">
                <a16:creationId xmlns:a16="http://schemas.microsoft.com/office/drawing/2014/main" id="{1116E483-2418-4817-A464-3BEF24D96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1510" y="1690687"/>
            <a:ext cx="4511372" cy="1741390"/>
          </a:xfrm>
          <a:prstGeom prst="rect">
            <a:avLst/>
          </a:prstGeom>
          <a:noFill/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757CC4D-89D7-4C2F-8682-2769D59101CC}"/>
              </a:ext>
            </a:extLst>
          </p:cNvPr>
          <p:cNvSpPr/>
          <p:nvPr/>
        </p:nvSpPr>
        <p:spPr>
          <a:xfrm>
            <a:off x="838200" y="4096139"/>
            <a:ext cx="5257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Дневное и ночное зрение;</a:t>
            </a:r>
          </a:p>
          <a:p>
            <a:r>
              <a:rPr lang="ru-RU" dirty="0"/>
              <a:t>Изменение размера зрачка (диафрагмы)</a:t>
            </a:r>
          </a:p>
          <a:p>
            <a:r>
              <a:rPr lang="ru-RU" dirty="0"/>
              <a:t>От 1-2 до 7-8 мм.</a:t>
            </a:r>
          </a:p>
          <a:p>
            <a:r>
              <a:rPr lang="ru-RU" dirty="0"/>
              <a:t>При определенных условиях (выдерживать в темноте) чувствительность до нескольких фотонов или от 10</a:t>
            </a:r>
            <a:r>
              <a:rPr lang="ru-RU" baseline="30000" dirty="0"/>
              <a:t>-9</a:t>
            </a:r>
            <a:r>
              <a:rPr lang="ru-RU" dirty="0"/>
              <a:t> </a:t>
            </a:r>
            <a:r>
              <a:rPr lang="ru-RU" dirty="0" err="1"/>
              <a:t>лк</a:t>
            </a:r>
            <a:endParaRPr lang="ru-RU" dirty="0"/>
          </a:p>
          <a:p>
            <a:r>
              <a:rPr lang="ru-RU" dirty="0"/>
              <a:t>Нормальное освещение – 50-250 </a:t>
            </a:r>
            <a:r>
              <a:rPr lang="ru-RU" dirty="0" err="1"/>
              <a:t>лк</a:t>
            </a:r>
            <a:r>
              <a:rPr lang="ru-RU" dirty="0"/>
              <a:t>. </a:t>
            </a:r>
          </a:p>
          <a:p>
            <a:r>
              <a:rPr lang="ru-RU" dirty="0"/>
              <a:t>40-60 минут для адаптации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2656158-70D1-4F55-ACF9-0E70985FF68E}"/>
              </a:ext>
            </a:extLst>
          </p:cNvPr>
          <p:cNvSpPr/>
          <p:nvPr/>
        </p:nvSpPr>
        <p:spPr>
          <a:xfrm>
            <a:off x="6096000" y="4047950"/>
            <a:ext cx="5257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F’</a:t>
            </a:r>
            <a:r>
              <a:rPr lang="ru-RU" dirty="0"/>
              <a:t> приблизительно 22-25 мм</a:t>
            </a:r>
          </a:p>
          <a:p>
            <a:r>
              <a:rPr lang="ru-RU" dirty="0"/>
              <a:t>Глаз различает отдельные объекты, если разница в контрасте 1-2%.</a:t>
            </a:r>
          </a:p>
          <a:p>
            <a:r>
              <a:rPr lang="ru-RU" dirty="0"/>
              <a:t>У неподвижного глаза – всего 4 градуса или 17 мм на 0,25 м</a:t>
            </a:r>
          </a:p>
          <a:p>
            <a:r>
              <a:rPr lang="ru-RU" dirty="0"/>
              <a:t>У подвижного – 150 градусов по горизонтали, 120 по вертикали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9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Отношение Вебера</a:t>
            </a:r>
          </a:p>
        </p:txBody>
      </p:sp>
      <p:sp>
        <p:nvSpPr>
          <p:cNvPr id="11" name="Овал 10"/>
          <p:cNvSpPr/>
          <p:nvPr/>
        </p:nvSpPr>
        <p:spPr>
          <a:xfrm>
            <a:off x="5832525" y="3252788"/>
            <a:ext cx="720000" cy="720000"/>
          </a:xfrm>
          <a:prstGeom prst="ellipse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832525" y="3252788"/>
            <a:ext cx="720000" cy="720000"/>
          </a:xfrm>
          <a:prstGeom prst="ellips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832525" y="3249976"/>
            <a:ext cx="720000" cy="720000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832525" y="3249976"/>
            <a:ext cx="720000" cy="720000"/>
          </a:xfrm>
          <a:prstGeom prst="ellipse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5834025" y="3249976"/>
            <a:ext cx="720000" cy="720000"/>
          </a:xfrm>
          <a:prstGeom prst="ellipse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5832525" y="3249976"/>
            <a:ext cx="720000" cy="720000"/>
          </a:xfrm>
          <a:prstGeom prst="ellipse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5833800" y="3249976"/>
            <a:ext cx="720000" cy="720000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5831025" y="3249976"/>
            <a:ext cx="720000" cy="720000"/>
          </a:xfrm>
          <a:prstGeom prst="ellipse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831025" y="3247164"/>
            <a:ext cx="720000" cy="720000"/>
          </a:xfrm>
          <a:prstGeom prst="ellipse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5831025" y="3244352"/>
            <a:ext cx="720000" cy="72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0833666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833664" y="534412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833664" y="534918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10833664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0658134" y="533400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40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4" grpId="0"/>
      <p:bldP spid="24" grpId="1"/>
      <p:bldP spid="24" grpId="2"/>
      <p:bldP spid="24" grpId="3"/>
      <p:bldP spid="24" grpId="4"/>
      <p:bldP spid="24" grpId="5"/>
      <p:bldP spid="24" grpId="6"/>
      <p:bldP spid="24" grpId="7"/>
      <p:bldP spid="24" grpId="8"/>
      <p:bldP spid="24" grpId="9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7" grpId="0"/>
      <p:bldP spid="27" grpId="1"/>
      <p:bldP spid="27" grpId="2"/>
      <p:bldP spid="27" grpId="3"/>
      <p:bldP spid="27" grpId="4"/>
      <p:bldP spid="27" grpId="5"/>
      <p:bldP spid="27" grpId="6"/>
      <p:bldP spid="27" grpId="7"/>
      <p:bldP spid="27" grpId="8"/>
      <p:bldP spid="27" grpId="9"/>
      <p:bldP spid="28" grpId="0"/>
      <p:bldP spid="28" grpId="1"/>
      <p:bldP spid="28" grpId="2"/>
      <p:bldP spid="28" grpId="3"/>
      <p:bldP spid="28" grpId="4"/>
      <p:bldP spid="28" grpId="5"/>
      <p:bldP spid="28" grpId="6"/>
      <p:bldP spid="28" grpId="7"/>
      <p:bldP spid="28" grpId="8"/>
      <p:bldP spid="28" grpId="9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Отношение Вебера</a:t>
            </a:r>
          </a:p>
        </p:txBody>
      </p:sp>
      <p:sp>
        <p:nvSpPr>
          <p:cNvPr id="11" name="Овал 10"/>
          <p:cNvSpPr/>
          <p:nvPr/>
        </p:nvSpPr>
        <p:spPr>
          <a:xfrm>
            <a:off x="5832525" y="3252788"/>
            <a:ext cx="720000" cy="720000"/>
          </a:xfrm>
          <a:prstGeom prst="ellipse">
            <a:avLst/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832525" y="3252788"/>
            <a:ext cx="720000" cy="720000"/>
          </a:xfrm>
          <a:prstGeom prst="ellipse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832525" y="3249976"/>
            <a:ext cx="720000" cy="720000"/>
          </a:xfrm>
          <a:prstGeom prst="ellipse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832525" y="3249976"/>
            <a:ext cx="720000" cy="720000"/>
          </a:xfrm>
          <a:prstGeom prst="ellipse">
            <a:avLst/>
          </a:prstGeom>
          <a:solidFill>
            <a:srgbClr val="84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5834025" y="3249976"/>
            <a:ext cx="720000" cy="720000"/>
          </a:xfrm>
          <a:prstGeom prst="ellipse">
            <a:avLst/>
          </a:prstGeom>
          <a:solidFill>
            <a:srgbClr val="85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5832525" y="3249976"/>
            <a:ext cx="720000" cy="720000"/>
          </a:xfrm>
          <a:prstGeom prst="ellipse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5833800" y="3249976"/>
            <a:ext cx="720000" cy="720000"/>
          </a:xfrm>
          <a:prstGeom prst="ellipse">
            <a:avLst/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5831025" y="3249976"/>
            <a:ext cx="720000" cy="720000"/>
          </a:xfrm>
          <a:prstGeom prst="ellipse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831025" y="3247164"/>
            <a:ext cx="720000" cy="720000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5831025" y="3244352"/>
            <a:ext cx="720000" cy="720000"/>
          </a:xfrm>
          <a:prstGeom prst="ellipse">
            <a:avLst/>
          </a:prstGeom>
          <a:solidFill>
            <a:srgbClr val="8A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0833666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833664" y="534412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833664" y="534918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10833664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0658134" y="533400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155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4" grpId="0"/>
      <p:bldP spid="24" grpId="1"/>
      <p:bldP spid="24" grpId="2"/>
      <p:bldP spid="24" grpId="3"/>
      <p:bldP spid="24" grpId="4"/>
      <p:bldP spid="24" grpId="5"/>
      <p:bldP spid="24" grpId="6"/>
      <p:bldP spid="24" grpId="7"/>
      <p:bldP spid="24" grpId="8"/>
      <p:bldP spid="24" grpId="9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7" grpId="0"/>
      <p:bldP spid="27" grpId="1"/>
      <p:bldP spid="27" grpId="2"/>
      <p:bldP spid="27" grpId="3"/>
      <p:bldP spid="27" grpId="4"/>
      <p:bldP spid="27" grpId="5"/>
      <p:bldP spid="27" grpId="6"/>
      <p:bldP spid="27" grpId="7"/>
      <p:bldP spid="27" grpId="8"/>
      <p:bldP spid="27" grpId="9"/>
      <p:bldP spid="28" grpId="0"/>
      <p:bldP spid="28" grpId="1"/>
      <p:bldP spid="28" grpId="2"/>
      <p:bldP spid="28" grpId="3"/>
      <p:bldP spid="28" grpId="4"/>
      <p:bldP spid="28" grpId="5"/>
      <p:bldP spid="28" grpId="6"/>
      <p:bldP spid="28" grpId="7"/>
      <p:bldP spid="28" grpId="8"/>
      <p:bldP spid="28" grpId="9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Отношение Вебера</a:t>
            </a:r>
          </a:p>
        </p:txBody>
      </p:sp>
      <p:sp>
        <p:nvSpPr>
          <p:cNvPr id="11" name="Овал 10"/>
          <p:cNvSpPr/>
          <p:nvPr/>
        </p:nvSpPr>
        <p:spPr>
          <a:xfrm>
            <a:off x="5832525" y="3252788"/>
            <a:ext cx="720000" cy="720000"/>
          </a:xfrm>
          <a:prstGeom prst="ellipse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832525" y="3252788"/>
            <a:ext cx="720000" cy="720000"/>
          </a:xfrm>
          <a:prstGeom prst="ellips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832525" y="3249976"/>
            <a:ext cx="720000" cy="720000"/>
          </a:xfrm>
          <a:prstGeom prst="ellipse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832525" y="3249976"/>
            <a:ext cx="720000" cy="720000"/>
          </a:xfrm>
          <a:prstGeom prst="ellips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5834025" y="3249976"/>
            <a:ext cx="720000" cy="720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5832525" y="3249976"/>
            <a:ext cx="720000" cy="720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5833800" y="3249976"/>
            <a:ext cx="720000" cy="720000"/>
          </a:xfrm>
          <a:prstGeom prst="ellipse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5831025" y="3249976"/>
            <a:ext cx="720000" cy="7200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831025" y="3247164"/>
            <a:ext cx="720000" cy="720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5831025" y="3244352"/>
            <a:ext cx="720000" cy="720000"/>
          </a:xfrm>
          <a:prstGeom prst="ellipse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0833666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0833665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833664" y="534412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833664" y="534918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10833664" y="533906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0658134" y="533400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44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4" grpId="0"/>
      <p:bldP spid="24" grpId="1"/>
      <p:bldP spid="24" grpId="2"/>
      <p:bldP spid="24" grpId="3"/>
      <p:bldP spid="24" grpId="4"/>
      <p:bldP spid="24" grpId="5"/>
      <p:bldP spid="24" grpId="6"/>
      <p:bldP spid="24" grpId="7"/>
      <p:bldP spid="24" grpId="8"/>
      <p:bldP spid="24" grpId="9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7" grpId="0"/>
      <p:bldP spid="27" grpId="1"/>
      <p:bldP spid="27" grpId="2"/>
      <p:bldP spid="27" grpId="3"/>
      <p:bldP spid="27" grpId="4"/>
      <p:bldP spid="27" grpId="5"/>
      <p:bldP spid="27" grpId="6"/>
      <p:bldP spid="27" grpId="7"/>
      <p:bldP spid="27" grpId="8"/>
      <p:bldP spid="27" grpId="9"/>
      <p:bldP spid="28" grpId="0"/>
      <p:bldP spid="28" grpId="1"/>
      <p:bldP spid="28" grpId="2"/>
      <p:bldP spid="28" grpId="3"/>
      <p:bldP spid="28" grpId="4"/>
      <p:bldP spid="28" grpId="5"/>
      <p:bldP spid="28" grpId="6"/>
      <p:bldP spid="28" grpId="7"/>
      <p:bldP spid="28" grpId="8"/>
      <p:bldP spid="28" grpId="9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Полосы Маха и одновременный контраст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866900" cy="124777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25" y="1690688"/>
            <a:ext cx="4387875" cy="45604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80" y="3363918"/>
            <a:ext cx="6011546" cy="19496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2194" y="1690688"/>
            <a:ext cx="394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Воспринимаемая яркость не является</a:t>
            </a:r>
          </a:p>
          <a:p>
            <a:r>
              <a:rPr lang="ru-RU" dirty="0"/>
              <a:t>просто функцией от истинной яркости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2069" y="2583372"/>
            <a:ext cx="150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Полосы Маха</a:t>
            </a:r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>
            <a:off x="2821279" y="2768038"/>
            <a:ext cx="1260790" cy="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10" idx="3"/>
          </p:cNvCxnSpPr>
          <p:nvPr/>
        </p:nvCxnSpPr>
        <p:spPr>
          <a:xfrm>
            <a:off x="5588956" y="2768038"/>
            <a:ext cx="1435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9328" y="5327783"/>
            <a:ext cx="5853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Примеры одновременного контраста. Яркость всех центральных квадратов одинакова, но они кажутся все темнее, чем светлее становится фон</a:t>
            </a:r>
          </a:p>
        </p:txBody>
      </p:sp>
    </p:spTree>
    <p:extLst>
      <p:ext uri="{BB962C8B-B14F-4D97-AF65-F5344CB8AC3E}">
        <p14:creationId xmlns:p14="http://schemas.microsoft.com/office/powerpoint/2010/main" val="378447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Свет и электромагнитный спектр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303E11C-AB32-490E-87AD-37214BF78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5557"/>
            <a:ext cx="9672734" cy="5176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A68E0-EDC7-4FED-AD3F-986683CFEFA1}"/>
              </a:ext>
            </a:extLst>
          </p:cNvPr>
          <p:cNvSpPr txBox="1"/>
          <p:nvPr/>
        </p:nvSpPr>
        <p:spPr>
          <a:xfrm>
            <a:off x="4164541" y="6247317"/>
            <a:ext cx="386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Спектр электромагнитных колебаний</a:t>
            </a:r>
          </a:p>
        </p:txBody>
      </p:sp>
    </p:spTree>
    <p:extLst>
      <p:ext uri="{BB962C8B-B14F-4D97-AF65-F5344CB8AC3E}">
        <p14:creationId xmlns:p14="http://schemas.microsoft.com/office/powerpoint/2010/main" val="41763479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1047</Words>
  <Application>Microsoft Office PowerPoint</Application>
  <PresentationFormat>Широкоэкранный</PresentationFormat>
  <Paragraphs>168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Newton-Bold</vt:lpstr>
      <vt:lpstr>Newton-Italic</vt:lpstr>
      <vt:lpstr>Newton-Regular</vt:lpstr>
      <vt:lpstr>Тема Office</vt:lpstr>
      <vt:lpstr>Основы цифрового представления  изображений Никитин Андрей Александрович</vt:lpstr>
      <vt:lpstr>Строение человеческого глаза</vt:lpstr>
      <vt:lpstr>Яркостная адаптация и контрастная чувствительность</vt:lpstr>
      <vt:lpstr>Яркостная адаптация и контрастная чувствительность</vt:lpstr>
      <vt:lpstr>Отношение Вебера</vt:lpstr>
      <vt:lpstr>Отношение Вебера</vt:lpstr>
      <vt:lpstr>Отношение Вебера</vt:lpstr>
      <vt:lpstr>Полосы Маха и одновременный контраст</vt:lpstr>
      <vt:lpstr>Свет и электромагнитный спектр</vt:lpstr>
      <vt:lpstr>Простая модель формирования изображения</vt:lpstr>
      <vt:lpstr>Дискретизация и квантование</vt:lpstr>
      <vt:lpstr>Представление данных изображения</vt:lpstr>
      <vt:lpstr>Динамический диапазон</vt:lpstr>
      <vt:lpstr>Пространственное и яркостное разрешения</vt:lpstr>
      <vt:lpstr>Пространственное и яркостное разрешения</vt:lpstr>
      <vt:lpstr>Интерполяция цифрового изображения</vt:lpstr>
      <vt:lpstr>Введение в математический аппарат</vt:lpstr>
      <vt:lpstr>Линейные и нелинейные преобразования</vt:lpstr>
      <vt:lpstr>Арифметические операции</vt:lpstr>
      <vt:lpstr>Вычитание изображений для выделения различий</vt:lpstr>
      <vt:lpstr>Применение умножения и деления изображений</vt:lpstr>
      <vt:lpstr>Базовые операции над множествами</vt:lpstr>
      <vt:lpstr>Логические операции над пикселями</vt:lpstr>
      <vt:lpstr>Пространственные операции</vt:lpstr>
      <vt:lpstr>Яркостные преобразования</vt:lpstr>
      <vt:lpstr>Гамма коррекция</vt:lpstr>
      <vt:lpstr>Усиление контраста</vt:lpstr>
      <vt:lpstr>Вырезание диапазона яркостей</vt:lpstr>
      <vt:lpstr>Вырезание диапазона яркостей</vt:lpstr>
      <vt:lpstr>Вырезание битовых плоскостей</vt:lpstr>
      <vt:lpstr>Видоизменение гистограммы</vt:lpstr>
      <vt:lpstr>Преобразования яркости</vt:lpstr>
      <vt:lpstr>Список литературы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3286</dc:creator>
  <cp:lastModifiedBy>Анна Алтухова</cp:lastModifiedBy>
  <cp:revision>37</cp:revision>
  <dcterms:created xsi:type="dcterms:W3CDTF">2023-02-13T11:15:05Z</dcterms:created>
  <dcterms:modified xsi:type="dcterms:W3CDTF">2024-03-26T21:45:09Z</dcterms:modified>
</cp:coreProperties>
</file>